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69" r:id="rId3"/>
    <p:sldId id="257" r:id="rId4"/>
    <p:sldId id="267" r:id="rId5"/>
    <p:sldId id="268" r:id="rId6"/>
    <p:sldId id="262" r:id="rId7"/>
    <p:sldId id="266" r:id="rId8"/>
    <p:sldId id="275" r:id="rId9"/>
    <p:sldId id="259" r:id="rId10"/>
    <p:sldId id="264" r:id="rId11"/>
    <p:sldId id="265" r:id="rId12"/>
    <p:sldId id="280" r:id="rId13"/>
    <p:sldId id="281" r:id="rId14"/>
    <p:sldId id="277" r:id="rId15"/>
    <p:sldId id="286" r:id="rId16"/>
    <p:sldId id="282" r:id="rId17"/>
    <p:sldId id="270" r:id="rId18"/>
    <p:sldId id="272" r:id="rId19"/>
    <p:sldId id="271" r:id="rId20"/>
    <p:sldId id="274" r:id="rId21"/>
    <p:sldId id="283" r:id="rId22"/>
    <p:sldId id="287" r:id="rId23"/>
    <p:sldId id="284" r:id="rId24"/>
    <p:sldId id="288" r:id="rId25"/>
    <p:sldId id="289" r:id="rId26"/>
    <p:sldId id="290" r:id="rId27"/>
    <p:sldId id="291" r:id="rId28"/>
    <p:sldId id="293" r:id="rId29"/>
    <p:sldId id="263" r:id="rId30"/>
    <p:sldId id="292" r:id="rId31"/>
    <p:sldId id="260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7"/>
    <p:restoredTop sz="94675"/>
  </p:normalViewPr>
  <p:slideViewPr>
    <p:cSldViewPr snapToGrid="0" snapToObjects="1">
      <p:cViewPr varScale="1">
        <p:scale>
          <a:sx n="116" d="100"/>
          <a:sy n="116" d="100"/>
        </p:scale>
        <p:origin x="22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6AEBF-19AC-1F42-BB03-8571F684C8B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E87D1-B519-F344-A215-BBB1CE287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86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Withdrawn from market in 2005 because it caused severe arrhythmias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E87D1-B519-F344-A215-BBB1CE2873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6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clincancerres.aacrjournals.org</a:t>
            </a:r>
            <a:r>
              <a:rPr lang="en-US" dirty="0"/>
              <a:t>/content/9/12/4636.full-text.pdf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E87D1-B519-F344-A215-BBB1CE2873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6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59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6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3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4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1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5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8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4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8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3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47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6048044-2E5C-4354-A935-76B60DA1EB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68C93-6A8C-B14F-9111-C6137A20A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422226"/>
            <a:ext cx="12191980" cy="862263"/>
          </a:xfrm>
          <a:gradFill flip="none" rotWithShape="1">
            <a:path path="rect">
              <a:fillToRect l="100000" t="100000"/>
            </a:path>
            <a:tileRect r="-100000" b="-100000"/>
          </a:gra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8751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</a:rPr>
              <a:t>Methylene Blue for </a:t>
            </a:r>
            <a:r>
              <a:rPr lang="en-US" sz="4400" dirty="0" err="1">
                <a:solidFill>
                  <a:schemeClr val="tx1">
                    <a:lumMod val="95000"/>
                  </a:schemeClr>
                </a:solidFill>
              </a:rPr>
              <a:t>Ifosfamide</a:t>
            </a:r>
            <a:r>
              <a:rPr lang="en-US" sz="4400" dirty="0">
                <a:solidFill>
                  <a:schemeClr val="tx1">
                    <a:lumMod val="95000"/>
                  </a:schemeClr>
                </a:solidFill>
              </a:rPr>
              <a:t> Encephalopathy</a:t>
            </a:r>
          </a:p>
        </p:txBody>
      </p:sp>
    </p:spTree>
    <p:extLst>
      <p:ext uri="{BB962C8B-B14F-4D97-AF65-F5344CB8AC3E}">
        <p14:creationId xmlns:p14="http://schemas.microsoft.com/office/powerpoint/2010/main" val="413481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5800-1BA4-B144-930B-421D93E9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67000"/>
            <a:ext cx="10668000" cy="1524000"/>
          </a:xfrm>
        </p:spPr>
        <p:txBody>
          <a:bodyPr/>
          <a:lstStyle/>
          <a:p>
            <a:pPr algn="ctr"/>
            <a:r>
              <a:rPr lang="en-US" dirty="0" err="1"/>
              <a:t>Ifosfamide</a:t>
            </a:r>
            <a:r>
              <a:rPr lang="en-US" dirty="0"/>
              <a:t> Encephalopathy</a:t>
            </a:r>
          </a:p>
        </p:txBody>
      </p:sp>
    </p:spTree>
    <p:extLst>
      <p:ext uri="{BB962C8B-B14F-4D97-AF65-F5344CB8AC3E}">
        <p14:creationId xmlns:p14="http://schemas.microsoft.com/office/powerpoint/2010/main" val="1377046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A8EF-6462-144C-9F87-78EF0344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65611"/>
            <a:ext cx="10668000" cy="1524000"/>
          </a:xfrm>
        </p:spPr>
        <p:txBody>
          <a:bodyPr anchor="ctr"/>
          <a:lstStyle/>
          <a:p>
            <a:r>
              <a:rPr lang="en-US" dirty="0" err="1"/>
              <a:t>Ifosfamide</a:t>
            </a:r>
            <a:r>
              <a:rPr lang="en-US" dirty="0"/>
              <a:t> </a:t>
            </a:r>
            <a:r>
              <a:rPr lang="en-US" b="1" dirty="0"/>
              <a:t>Encephalopathy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D8E79-5FFD-4A43-B013-863C548B1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89" y="564667"/>
            <a:ext cx="3314611" cy="2324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8745E9-13BF-1945-A7DF-C55B77E0E1AC}"/>
              </a:ext>
            </a:extLst>
          </p:cNvPr>
          <p:cNvSpPr txBox="1"/>
          <p:nvPr/>
        </p:nvSpPr>
        <p:spPr>
          <a:xfrm>
            <a:off x="10944543" y="19533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BMJ 2000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8A005-3653-D04C-A8F3-11D35F7F5B80}"/>
              </a:ext>
            </a:extLst>
          </p:cNvPr>
          <p:cNvSpPr txBox="1"/>
          <p:nvPr/>
        </p:nvSpPr>
        <p:spPr>
          <a:xfrm>
            <a:off x="1197233" y="3336697"/>
            <a:ext cx="6268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err="1"/>
              <a:t>Enkephalos</a:t>
            </a:r>
            <a:r>
              <a:rPr lang="en-US" sz="3600" dirty="0"/>
              <a:t>, brain (Greek)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1" i="1" dirty="0"/>
              <a:t>Pathos</a:t>
            </a:r>
            <a:r>
              <a:rPr lang="en-US" sz="3600" dirty="0"/>
              <a:t>, suffering/</a:t>
            </a:r>
            <a:r>
              <a:rPr lang="en-US" sz="3600" dirty="0" err="1"/>
              <a:t>dz</a:t>
            </a:r>
            <a:r>
              <a:rPr lang="en-US" sz="3600" dirty="0"/>
              <a:t> (Greek)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5122" name="Picture 2" descr="Bad Brains - Bad Brains - Amazon.com Music">
            <a:extLst>
              <a:ext uri="{FF2B5EF4-FFF2-40B4-BE49-F238E27FC236}">
                <a16:creationId xmlns:a16="http://schemas.microsoft.com/office/drawing/2014/main" id="{4965784B-2055-B440-9313-31939AB0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89" y="2862162"/>
            <a:ext cx="3314611" cy="333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D5F05-5E72-C342-AD64-AFC117A457F3}"/>
              </a:ext>
            </a:extLst>
          </p:cNvPr>
          <p:cNvSpPr txBox="1"/>
          <p:nvPr/>
        </p:nvSpPr>
        <p:spPr>
          <a:xfrm>
            <a:off x="9747420" y="6199019"/>
            <a:ext cx="24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Washington DC 1977</a:t>
            </a:r>
          </a:p>
        </p:txBody>
      </p:sp>
    </p:spTree>
    <p:extLst>
      <p:ext uri="{BB962C8B-B14F-4D97-AF65-F5344CB8AC3E}">
        <p14:creationId xmlns:p14="http://schemas.microsoft.com/office/powerpoint/2010/main" val="19524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99D8-B66E-5A4E-91C5-D717AC41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0103"/>
            <a:ext cx="10668000" cy="1524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Clinical features of </a:t>
            </a:r>
            <a:r>
              <a:rPr lang="en-US" sz="3600" dirty="0" err="1"/>
              <a:t>ifosfamide</a:t>
            </a:r>
            <a:r>
              <a:rPr lang="en-US" sz="3600" dirty="0"/>
              <a:t> encephalopathy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35D4A-EF7A-6941-B7D5-BC665662D05E}"/>
              </a:ext>
            </a:extLst>
          </p:cNvPr>
          <p:cNvSpPr txBox="1"/>
          <p:nvPr/>
        </p:nvSpPr>
        <p:spPr>
          <a:xfrm>
            <a:off x="1992408" y="1564103"/>
            <a:ext cx="820718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Overall encephalopathy incidence: 5-35%*</a:t>
            </a:r>
            <a:br>
              <a:rPr lang="en-US" sz="2400" dirty="0"/>
            </a:br>
            <a:endParaRPr lang="en-US" sz="2400" dirty="0"/>
          </a:p>
          <a:p>
            <a:r>
              <a:rPr lang="en-US" sz="2400" i="1" dirty="0"/>
              <a:t>Given encephalopathy:</a:t>
            </a:r>
            <a:br>
              <a:rPr lang="en-US" sz="2400" i="1" dirty="0"/>
            </a:b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Confusion (&gt;80%) – spectrum from lethargy to delirium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Psychosis and hallucinations (30%)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Incontinence and muscle twitching (10%)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than 5% each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Extrapyramidal symptoms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Seizures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Cranial nerve findings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Dysarthria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261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1F18-F2EB-124F-BA5C-E296581C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6" y="364958"/>
            <a:ext cx="10668000" cy="1524000"/>
          </a:xfrm>
        </p:spPr>
        <p:txBody>
          <a:bodyPr/>
          <a:lstStyle/>
          <a:p>
            <a:r>
              <a:rPr lang="en-US" dirty="0"/>
              <a:t>NCI Grading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83439-92F8-C84A-9209-7CDD675D1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6" y="1780098"/>
            <a:ext cx="9966158" cy="384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23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B065B-6A53-AB4A-AABD-11E8442C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87" y="867513"/>
            <a:ext cx="5515700" cy="2872621"/>
          </a:xfrm>
        </p:spPr>
        <p:txBody>
          <a:bodyPr>
            <a:normAutofit/>
          </a:bodyPr>
          <a:lstStyle/>
          <a:p>
            <a:r>
              <a:rPr lang="en-US" sz="3000" dirty="0"/>
              <a:t>To understand how methylene blue might help treat </a:t>
            </a:r>
            <a:r>
              <a:rPr lang="en-US" sz="3000" dirty="0" err="1"/>
              <a:t>ifosfamide</a:t>
            </a:r>
            <a:r>
              <a:rPr lang="en-US" sz="3000" dirty="0"/>
              <a:t> encephalopathy…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3B88D4-67AB-CE48-84F8-C67834512E5B}"/>
              </a:ext>
            </a:extLst>
          </p:cNvPr>
          <p:cNvSpPr txBox="1"/>
          <p:nvPr/>
        </p:nvSpPr>
        <p:spPr>
          <a:xfrm>
            <a:off x="5139142" y="221182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Helvetica" pitchFamily="2" charset="0"/>
              </a:rPr>
              <a:t>Ifosfamide</a:t>
            </a:r>
            <a:endParaRPr lang="en-US" sz="3600" dirty="0">
              <a:latin typeface="Helvetica" pitchFamily="2" charset="0"/>
            </a:endParaRPr>
          </a:p>
        </p:txBody>
      </p:sp>
      <p:pic>
        <p:nvPicPr>
          <p:cNvPr id="14" name="Picture 4" descr="Ifosfamide Pathway, Pharmacodynamics">
            <a:extLst>
              <a:ext uri="{FF2B5EF4-FFF2-40B4-BE49-F238E27FC236}">
                <a16:creationId xmlns:a16="http://schemas.microsoft.com/office/drawing/2014/main" id="{188EC7B4-3788-A547-8FC8-B86EFA03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15" y="647758"/>
            <a:ext cx="4832385" cy="600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fosfamide - Wikipedia">
            <a:extLst>
              <a:ext uri="{FF2B5EF4-FFF2-40B4-BE49-F238E27FC236}">
                <a16:creationId xmlns:a16="http://schemas.microsoft.com/office/drawing/2014/main" id="{697ECDB0-BC1F-0344-A279-6F0BE486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655" y="108285"/>
            <a:ext cx="1534501" cy="872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6" name="Picture 6" descr="Alarm Bell Royalty Free Cliparts, Vectors, And Stock Illustration. Image  23211432.">
            <a:extLst>
              <a:ext uri="{FF2B5EF4-FFF2-40B4-BE49-F238E27FC236}">
                <a16:creationId xmlns:a16="http://schemas.microsoft.com/office/drawing/2014/main" id="{21A7AB3D-578E-0C43-BCA1-549009A3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30" y="1759274"/>
            <a:ext cx="645882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6BB99F0-9EC7-8645-B789-439BD2E3E129}"/>
              </a:ext>
            </a:extLst>
          </p:cNvPr>
          <p:cNvSpPr txBox="1">
            <a:spLocks/>
          </p:cNvSpPr>
          <p:nvPr/>
        </p:nvSpPr>
        <p:spPr>
          <a:xfrm>
            <a:off x="271186" y="3511534"/>
            <a:ext cx="5515700" cy="287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should first understand how </a:t>
            </a:r>
            <a:r>
              <a:rPr lang="en-US" sz="3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ifosfamide</a:t>
            </a:r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produces encephalopathy</a:t>
            </a:r>
            <a:b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b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endParaRPr lang="en-US" sz="3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2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B065B-6A53-AB4A-AABD-11E8442C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To understand how methylene blue might help treat </a:t>
            </a:r>
            <a:r>
              <a:rPr lang="en-US" sz="3000" dirty="0" err="1"/>
              <a:t>ifosfamide</a:t>
            </a:r>
            <a:r>
              <a:rPr lang="en-US" sz="3000" dirty="0"/>
              <a:t> encephalopathy, 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we should know how </a:t>
            </a:r>
            <a:r>
              <a:rPr lang="en-US" sz="3000" dirty="0" err="1"/>
              <a:t>ifosfamide</a:t>
            </a:r>
            <a:r>
              <a:rPr lang="en-US" sz="3000" dirty="0"/>
              <a:t> produces encephalopathy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59583-E34D-4847-A4C2-D05E2250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809539"/>
            <a:ext cx="9881937" cy="1836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597D1-6923-6146-9AFA-3DE71066F918}"/>
              </a:ext>
            </a:extLst>
          </p:cNvPr>
          <p:cNvSpPr txBox="1"/>
          <p:nvPr/>
        </p:nvSpPr>
        <p:spPr>
          <a:xfrm>
            <a:off x="1251283" y="478856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Clinical oncology 2020</a:t>
            </a:r>
          </a:p>
        </p:txBody>
      </p:sp>
    </p:spTree>
    <p:extLst>
      <p:ext uri="{BB962C8B-B14F-4D97-AF65-F5344CB8AC3E}">
        <p14:creationId xmlns:p14="http://schemas.microsoft.com/office/powerpoint/2010/main" val="179803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4902-4904-0546-AF03-ACD33015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53" y="172453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Original Rationale for Methylene Blue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E051E-699D-5F4D-ACE5-4D3E69717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33" y="1660357"/>
            <a:ext cx="4458795" cy="4018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EC62C-13E8-894F-9578-2BAC31B9B413}"/>
              </a:ext>
            </a:extLst>
          </p:cNvPr>
          <p:cNvSpPr txBox="1"/>
          <p:nvPr/>
        </p:nvSpPr>
        <p:spPr>
          <a:xfrm>
            <a:off x="1999341" y="6003758"/>
            <a:ext cx="3547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 word report in </a:t>
            </a:r>
            <a:r>
              <a:rPr lang="en-US" i="1" dirty="0"/>
              <a:t>Lancet</a:t>
            </a:r>
            <a:r>
              <a:rPr lang="en-US" dirty="0"/>
              <a:t>, 1994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3830F-F413-2D46-B81A-0AE762392B39}"/>
              </a:ext>
            </a:extLst>
          </p:cNvPr>
          <p:cNvSpPr txBox="1"/>
          <p:nvPr/>
        </p:nvSpPr>
        <p:spPr>
          <a:xfrm>
            <a:off x="6971625" y="3069466"/>
            <a:ext cx="4208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Glutaric acid noted</a:t>
            </a:r>
            <a:br>
              <a:rPr lang="en-US" sz="3600" dirty="0"/>
            </a:br>
            <a:r>
              <a:rPr lang="en-US" sz="3600" dirty="0"/>
              <a:t>in patient’s urine</a:t>
            </a:r>
          </a:p>
        </p:txBody>
      </p:sp>
    </p:spTree>
    <p:extLst>
      <p:ext uri="{BB962C8B-B14F-4D97-AF65-F5344CB8AC3E}">
        <p14:creationId xmlns:p14="http://schemas.microsoft.com/office/powerpoint/2010/main" val="24002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A04C-E8E2-2D43-A9C8-B98F0743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0" y="2470491"/>
            <a:ext cx="10668000" cy="1524000"/>
          </a:xfrm>
        </p:spPr>
        <p:txBody>
          <a:bodyPr/>
          <a:lstStyle/>
          <a:p>
            <a:r>
              <a:rPr lang="en-US" dirty="0"/>
              <a:t>methylene blue is widely bioactive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7FFD90-C3A0-0B41-AF0A-9ED99ECA0A79}"/>
              </a:ext>
            </a:extLst>
          </p:cNvPr>
          <p:cNvSpPr txBox="1">
            <a:spLocks/>
          </p:cNvSpPr>
          <p:nvPr/>
        </p:nvSpPr>
        <p:spPr>
          <a:xfrm>
            <a:off x="148379" y="4114807"/>
            <a:ext cx="11919285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many straightforward mechanistic explanations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6620E1-4315-6548-BD1E-76CC783329DA}"/>
              </a:ext>
            </a:extLst>
          </p:cNvPr>
          <p:cNvSpPr txBox="1">
            <a:spLocks/>
          </p:cNvSpPr>
          <p:nvPr/>
        </p:nvSpPr>
        <p:spPr>
          <a:xfrm>
            <a:off x="148380" y="5638807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likely to be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incomplete</a:t>
            </a:r>
            <a:r>
              <a:rPr lang="en-US" dirty="0"/>
              <a:t> 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wrong</a:t>
            </a:r>
          </a:p>
        </p:txBody>
      </p:sp>
      <p:pic>
        <p:nvPicPr>
          <p:cNvPr id="11266" name="Picture 2" descr="The Replication Crisis in Medicine—An Era of Digital Growth">
            <a:extLst>
              <a:ext uri="{FF2B5EF4-FFF2-40B4-BE49-F238E27FC236}">
                <a16:creationId xmlns:a16="http://schemas.microsoft.com/office/drawing/2014/main" id="{43F282A6-FE6A-4442-96F8-728121BC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366" y="0"/>
            <a:ext cx="4606634" cy="25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90BA32F-0386-1547-AFAA-D678E09DD587}"/>
              </a:ext>
            </a:extLst>
          </p:cNvPr>
          <p:cNvSpPr txBox="1">
            <a:spLocks/>
          </p:cNvSpPr>
          <p:nvPr/>
        </p:nvSpPr>
        <p:spPr>
          <a:xfrm>
            <a:off x="0" y="473246"/>
            <a:ext cx="7585366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Good intuition for 2020</a:t>
            </a:r>
          </a:p>
        </p:txBody>
      </p:sp>
    </p:spTree>
    <p:extLst>
      <p:ext uri="{BB962C8B-B14F-4D97-AF65-F5344CB8AC3E}">
        <p14:creationId xmlns:p14="http://schemas.microsoft.com/office/powerpoint/2010/main" val="3235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4C761CE-C389-9143-BEE2-12A556A2CB81}"/>
              </a:ext>
            </a:extLst>
          </p:cNvPr>
          <p:cNvSpPr txBox="1"/>
          <p:nvPr/>
        </p:nvSpPr>
        <p:spPr>
          <a:xfrm>
            <a:off x="1121589" y="3210560"/>
            <a:ext cx="269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 transport chain</a:t>
            </a:r>
          </a:p>
        </p:txBody>
      </p:sp>
      <p:pic>
        <p:nvPicPr>
          <p:cNvPr id="10246" name="Picture 6" descr="Electron transport chain - Wikipedia">
            <a:extLst>
              <a:ext uri="{FF2B5EF4-FFF2-40B4-BE49-F238E27FC236}">
                <a16:creationId xmlns:a16="http://schemas.microsoft.com/office/drawing/2014/main" id="{7B318AE5-D40D-8743-883E-6262CA27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053" y="0"/>
            <a:ext cx="7570787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1362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ealing with those pesky mutations - The Institute of Canine Biology">
            <a:extLst>
              <a:ext uri="{FF2B5EF4-FFF2-40B4-BE49-F238E27FC236}">
                <a16:creationId xmlns:a16="http://schemas.microsoft.com/office/drawing/2014/main" id="{CEC4DAB8-9B89-BB4B-B4DB-A1B86D06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471" y="-2992"/>
            <a:ext cx="8698530" cy="686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C8A3F5-45FB-5C45-A706-26B092B1B6E3}"/>
              </a:ext>
            </a:extLst>
          </p:cNvPr>
          <p:cNvSpPr txBox="1"/>
          <p:nvPr/>
        </p:nvSpPr>
        <p:spPr>
          <a:xfrm>
            <a:off x="228600" y="3328554"/>
            <a:ext cx="304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Reality (in the 1970s, even):</a:t>
            </a:r>
          </a:p>
        </p:txBody>
      </p:sp>
    </p:spTree>
    <p:extLst>
      <p:ext uri="{BB962C8B-B14F-4D97-AF65-F5344CB8AC3E}">
        <p14:creationId xmlns:p14="http://schemas.microsoft.com/office/powerpoint/2010/main" val="3728961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FAEE-6904-4B45-9B4C-8DA00126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6700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Let’s start with </a:t>
            </a:r>
            <a:r>
              <a:rPr lang="en-US" b="1" dirty="0">
                <a:solidFill>
                  <a:srgbClr val="0070C0"/>
                </a:solidFill>
              </a:rPr>
              <a:t>Methylene Blue</a:t>
            </a:r>
          </a:p>
        </p:txBody>
      </p:sp>
    </p:spTree>
    <p:extLst>
      <p:ext uri="{BB962C8B-B14F-4D97-AF65-F5344CB8AC3E}">
        <p14:creationId xmlns:p14="http://schemas.microsoft.com/office/powerpoint/2010/main" val="989348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A04C-E8E2-2D43-A9C8-B98F0743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73" y="2795338"/>
            <a:ext cx="10668000" cy="1524000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exercise some humility when trying to understand why methylene blue might help </a:t>
            </a:r>
            <a:r>
              <a:rPr lang="en-US" dirty="0" err="1"/>
              <a:t>ifosfamide</a:t>
            </a:r>
            <a:r>
              <a:rPr lang="en-US" dirty="0"/>
              <a:t> toxicity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D0BD62-8F7F-4D4A-B6F8-E2A656AFE2F4}"/>
              </a:ext>
            </a:extLst>
          </p:cNvPr>
          <p:cNvSpPr txBox="1">
            <a:spLocks/>
          </p:cNvSpPr>
          <p:nvPr/>
        </p:nvSpPr>
        <p:spPr>
          <a:xfrm>
            <a:off x="906373" y="1624264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Takeaway:</a:t>
            </a:r>
          </a:p>
        </p:txBody>
      </p:sp>
    </p:spTree>
    <p:extLst>
      <p:ext uri="{BB962C8B-B14F-4D97-AF65-F5344CB8AC3E}">
        <p14:creationId xmlns:p14="http://schemas.microsoft.com/office/powerpoint/2010/main" val="110128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210C-6B50-484F-A83A-DDCB82FF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410" y="29191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Glutaric Acidemia, Type II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76AA111-7D85-DC4C-82C8-2B817B33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0" y="1185711"/>
            <a:ext cx="5126932" cy="385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1423B-1646-3542-97FF-76698F3E1494}"/>
              </a:ext>
            </a:extLst>
          </p:cNvPr>
          <p:cNvSpPr txBox="1"/>
          <p:nvPr/>
        </p:nvSpPr>
        <p:spPr>
          <a:xfrm>
            <a:off x="5883442" y="2077964"/>
            <a:ext cx="6230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Inactivating mutations in electron transport chain proteins </a:t>
            </a:r>
            <a:br>
              <a:rPr lang="en-US" dirty="0"/>
            </a:br>
            <a:r>
              <a:rPr lang="en-US" i="1" dirty="0"/>
              <a:t>ETFA </a:t>
            </a:r>
            <a:r>
              <a:rPr lang="en-US" dirty="0"/>
              <a:t>or </a:t>
            </a:r>
            <a:r>
              <a:rPr lang="en-US" i="1" dirty="0"/>
              <a:t>ETFB</a:t>
            </a:r>
            <a:r>
              <a:rPr lang="en-US" dirty="0"/>
              <a:t> (electron transport </a:t>
            </a:r>
            <a:r>
              <a:rPr lang="en-US" dirty="0" err="1"/>
              <a:t>flaviproteins</a:t>
            </a:r>
            <a:r>
              <a:rPr lang="en-US" dirty="0"/>
              <a:t>) </a:t>
            </a:r>
          </a:p>
          <a:p>
            <a:r>
              <a:rPr lang="en-US" dirty="0"/>
              <a:t>or ETFDH (electron transfer flavoprotein dehydrogenase)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3AE71-8148-BF40-B680-3F24FA8C8F1B}"/>
              </a:ext>
            </a:extLst>
          </p:cNvPr>
          <p:cNvSpPr txBox="1"/>
          <p:nvPr/>
        </p:nvSpPr>
        <p:spPr>
          <a:xfrm>
            <a:off x="5883441" y="1432871"/>
            <a:ext cx="569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Glutaric aciduria </a:t>
            </a:r>
            <a:r>
              <a:rPr lang="en-US" dirty="0"/>
              <a:t>is a feature of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Glutaric acidemia :</a:t>
            </a:r>
          </a:p>
        </p:txBody>
      </p:sp>
      <p:pic>
        <p:nvPicPr>
          <p:cNvPr id="14340" name="Picture 4" descr="Disease-related flavoenzymes in mitochondrial energy metabolism.... |  Download Scientific Diagram">
            <a:extLst>
              <a:ext uri="{FF2B5EF4-FFF2-40B4-BE49-F238E27FC236}">
                <a16:creationId xmlns:a16="http://schemas.microsoft.com/office/drawing/2014/main" id="{F2566E36-5E87-7745-BFB5-FC1546039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832" y="4124973"/>
            <a:ext cx="2022824" cy="24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DACA70-E37E-B747-92A0-F496E79B4F35}"/>
              </a:ext>
            </a:extLst>
          </p:cNvPr>
          <p:cNvSpPr txBox="1"/>
          <p:nvPr/>
        </p:nvSpPr>
        <p:spPr>
          <a:xfrm>
            <a:off x="11579781" y="934"/>
            <a:ext cx="61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4EB07-81EA-1848-8453-CB9B274133B7}"/>
              </a:ext>
            </a:extLst>
          </p:cNvPr>
          <p:cNvSpPr txBox="1"/>
          <p:nvPr/>
        </p:nvSpPr>
        <p:spPr>
          <a:xfrm>
            <a:off x="8446908" y="5101963"/>
            <a:ext cx="309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n.b.</a:t>
            </a:r>
            <a:r>
              <a:rPr lang="en-US" i="1" dirty="0"/>
              <a:t> remember ETC is not a linear chain at 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FBA22-42A9-5740-B153-1070D8C3B6FF}"/>
              </a:ext>
            </a:extLst>
          </p:cNvPr>
          <p:cNvSpPr txBox="1"/>
          <p:nvPr/>
        </p:nvSpPr>
        <p:spPr>
          <a:xfrm>
            <a:off x="5883442" y="3173928"/>
            <a:ext cx="6205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“We know methylene blue is an electron acceptor, maybe</a:t>
            </a:r>
            <a:br>
              <a:rPr lang="en-US" dirty="0"/>
            </a:br>
            <a:r>
              <a:rPr lang="en-US" dirty="0"/>
              <a:t>we can use it to replace lost electron acceptor function”</a:t>
            </a:r>
          </a:p>
        </p:txBody>
      </p:sp>
    </p:spTree>
    <p:extLst>
      <p:ext uri="{BB962C8B-B14F-4D97-AF65-F5344CB8AC3E}">
        <p14:creationId xmlns:p14="http://schemas.microsoft.com/office/powerpoint/2010/main" val="351031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6D84-E377-3643-9724-B0C5EC5A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7305"/>
            <a:ext cx="10668000" cy="1524000"/>
          </a:xfrm>
        </p:spPr>
        <p:txBody>
          <a:bodyPr/>
          <a:lstStyle/>
          <a:p>
            <a:r>
              <a:rPr lang="en-US" dirty="0"/>
              <a:t>Rationale: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12F50-B750-A146-A12A-E42FDD4ED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glutaric acidemia type II, you are  functionally just missing an electron acceptor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3">
                    <a:lumMod val="60000"/>
                    <a:lumOff val="40000"/>
                    <a:alpha val="70000"/>
                  </a:schemeClr>
                </a:solidFill>
                <a:sym typeface="Wingdings" pitchFamily="2" charset="2"/>
              </a:rPr>
              <a:t> </a:t>
            </a:r>
            <a:r>
              <a:rPr lang="en-US" dirty="0">
                <a:solidFill>
                  <a:schemeClr val="accent3">
                    <a:lumMod val="60000"/>
                    <a:lumOff val="40000"/>
                    <a:alpha val="70000"/>
                  </a:schemeClr>
                </a:solidFill>
              </a:rPr>
              <a:t>Methylene blue is an electron acceptor!</a:t>
            </a:r>
            <a:br>
              <a:rPr lang="en-US" dirty="0">
                <a:solidFill>
                  <a:schemeClr val="accent3">
                    <a:lumMod val="60000"/>
                    <a:lumOff val="40000"/>
                    <a:alpha val="70000"/>
                  </a:schemeClr>
                </a:solidFill>
              </a:rPr>
            </a:br>
            <a:br>
              <a:rPr lang="en-US" dirty="0">
                <a:solidFill>
                  <a:schemeClr val="accent3">
                    <a:lumMod val="60000"/>
                    <a:lumOff val="40000"/>
                    <a:alpha val="70000"/>
                  </a:schemeClr>
                </a:solidFill>
              </a:rPr>
            </a:br>
            <a:endParaRPr lang="en-US" dirty="0">
              <a:solidFill>
                <a:schemeClr val="accent3">
                  <a:lumMod val="60000"/>
                  <a:lumOff val="40000"/>
                  <a:alpha val="70000"/>
                </a:schemeClr>
              </a:solidFill>
            </a:endParaRPr>
          </a:p>
        </p:txBody>
      </p:sp>
      <p:pic>
        <p:nvPicPr>
          <p:cNvPr id="4" name="Picture 2" descr="Mech Logo">
            <a:extLst>
              <a:ext uri="{FF2B5EF4-FFF2-40B4-BE49-F238E27FC236}">
                <a16:creationId xmlns:a16="http://schemas.microsoft.com/office/drawing/2014/main" id="{3166ABE3-AA1C-124F-8670-269EE42FB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0" y="4602480"/>
            <a:ext cx="3957227" cy="19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8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E060E1-4B84-894D-A612-92D47791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421" y="340970"/>
            <a:ext cx="8755158" cy="617606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CD8B4C5-8B0A-9E4E-BDF6-7906491043AE}"/>
              </a:ext>
            </a:extLst>
          </p:cNvPr>
          <p:cNvSpPr/>
          <p:nvPr/>
        </p:nvSpPr>
        <p:spPr>
          <a:xfrm>
            <a:off x="8939462" y="1515979"/>
            <a:ext cx="1498021" cy="57751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5D0A9A7-BD75-974D-8D09-BDCDC0757771}"/>
              </a:ext>
            </a:extLst>
          </p:cNvPr>
          <p:cNvSpPr/>
          <p:nvPr/>
        </p:nvSpPr>
        <p:spPr>
          <a:xfrm>
            <a:off x="7154776" y="1515979"/>
            <a:ext cx="1498021" cy="40907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ED21943-8730-9A4A-8CBE-F7801687731A}"/>
              </a:ext>
            </a:extLst>
          </p:cNvPr>
          <p:cNvSpPr/>
          <p:nvPr/>
        </p:nvSpPr>
        <p:spPr>
          <a:xfrm>
            <a:off x="1718421" y="2546683"/>
            <a:ext cx="1498021" cy="55746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30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8DAE-C8DC-E140-B314-A792C157A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021"/>
            <a:ext cx="10668000" cy="1524000"/>
          </a:xfrm>
        </p:spPr>
        <p:txBody>
          <a:bodyPr/>
          <a:lstStyle/>
          <a:p>
            <a:r>
              <a:rPr lang="en-US" dirty="0"/>
              <a:t>In Reality: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72CBA-4BE6-BA4A-9239-93FD028A0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21" y="2310063"/>
            <a:ext cx="10668000" cy="38180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Mechanism is far more complex and likely multifactorial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we get from </a:t>
            </a:r>
            <a:r>
              <a:rPr lang="en-US" dirty="0" err="1"/>
              <a:t>chloracetaldehyde</a:t>
            </a:r>
            <a:r>
              <a:rPr lang="en-US" dirty="0"/>
              <a:t> (which is controversial) to disruption of the ETC and neurotoxicity is complex and poorly understood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Methylene blue may function as an electron acceptor indirectly and also has pleiotropic effects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8B6F1-3EFD-B647-8A6C-370BA2C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092" y="292768"/>
            <a:ext cx="65659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83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9F12C-D36E-5249-8563-3ACA794F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9" y="2105526"/>
            <a:ext cx="11145041" cy="3054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6F12D-EAD9-1B4C-8FD9-766EE44DF33A}"/>
              </a:ext>
            </a:extLst>
          </p:cNvPr>
          <p:cNvSpPr txBox="1"/>
          <p:nvPr/>
        </p:nvSpPr>
        <p:spPr>
          <a:xfrm>
            <a:off x="3848268" y="806116"/>
            <a:ext cx="449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How effective is it?</a:t>
            </a:r>
          </a:p>
        </p:txBody>
      </p:sp>
    </p:spTree>
    <p:extLst>
      <p:ext uri="{BB962C8B-B14F-4D97-AF65-F5344CB8AC3E}">
        <p14:creationId xmlns:p14="http://schemas.microsoft.com/office/powerpoint/2010/main" val="4198719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8E01-EC05-8646-A54C-6600525F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88" y="437148"/>
            <a:ext cx="11269579" cy="1524000"/>
          </a:xfrm>
        </p:spPr>
        <p:txBody>
          <a:bodyPr/>
          <a:lstStyle/>
          <a:p>
            <a:r>
              <a:rPr lang="en-US" dirty="0"/>
              <a:t>Review of 224 methylene blue trials on </a:t>
            </a:r>
            <a:r>
              <a:rPr lang="en-US" dirty="0" err="1"/>
              <a:t>clinicaltrials.gov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D8E9-BB6C-EF4C-8935-F84C2309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conditions tested:</a:t>
            </a:r>
          </a:p>
          <a:p>
            <a:pPr lvl="1"/>
            <a:r>
              <a:rPr lang="en-US" dirty="0"/>
              <a:t>Sepsis</a:t>
            </a:r>
          </a:p>
          <a:p>
            <a:pPr lvl="1"/>
            <a:r>
              <a:rPr lang="en-US" dirty="0" err="1"/>
              <a:t>Onchomycosis</a:t>
            </a:r>
            <a:endParaRPr lang="en-US" dirty="0"/>
          </a:p>
          <a:p>
            <a:pPr lvl="1"/>
            <a:r>
              <a:rPr lang="en-US" dirty="0"/>
              <a:t>Malaria</a:t>
            </a:r>
          </a:p>
          <a:p>
            <a:pPr lvl="1"/>
            <a:r>
              <a:rPr lang="en-US" dirty="0"/>
              <a:t>Alzheimer Disease</a:t>
            </a:r>
          </a:p>
          <a:p>
            <a:pPr lvl="1"/>
            <a:r>
              <a:rPr lang="en-US" dirty="0"/>
              <a:t>Bipolar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5C8ADC-7DBA-3D4E-894E-05C45E2249C0}"/>
              </a:ext>
            </a:extLst>
          </p:cNvPr>
          <p:cNvSpPr txBox="1">
            <a:spLocks/>
          </p:cNvSpPr>
          <p:nvPr/>
        </p:nvSpPr>
        <p:spPr>
          <a:xfrm>
            <a:off x="6761747" y="3130215"/>
            <a:ext cx="4844716" cy="212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I am not aware of any RCTs for MB in </a:t>
            </a:r>
            <a:r>
              <a:rPr lang="en-US" b="1" dirty="0" err="1"/>
              <a:t>Ifosfamide</a:t>
            </a:r>
            <a:r>
              <a:rPr lang="en-US" b="1" dirty="0"/>
              <a:t> encephalopathy</a:t>
            </a:r>
          </a:p>
        </p:txBody>
      </p:sp>
    </p:spTree>
    <p:extLst>
      <p:ext uri="{BB962C8B-B14F-4D97-AF65-F5344CB8AC3E}">
        <p14:creationId xmlns:p14="http://schemas.microsoft.com/office/powerpoint/2010/main" val="179131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576B31-C8FB-F347-BB5D-6BD51242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9" y="3955046"/>
            <a:ext cx="6658223" cy="2674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F11A3-19FA-F649-8B3E-52C07A48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9" y="228599"/>
            <a:ext cx="6621814" cy="3594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9E4BD-96BB-F941-86A7-330F49BBEA51}"/>
              </a:ext>
            </a:extLst>
          </p:cNvPr>
          <p:cNvSpPr txBox="1"/>
          <p:nvPr/>
        </p:nvSpPr>
        <p:spPr>
          <a:xfrm>
            <a:off x="8325853" y="2754717"/>
            <a:ext cx="2638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Evidence is</a:t>
            </a:r>
          </a:p>
          <a:p>
            <a:pPr algn="ctr"/>
            <a:r>
              <a:rPr lang="en-US" sz="3600" dirty="0"/>
              <a:t>rather weak</a:t>
            </a:r>
          </a:p>
        </p:txBody>
      </p:sp>
    </p:spTree>
    <p:extLst>
      <p:ext uri="{BB962C8B-B14F-4D97-AF65-F5344CB8AC3E}">
        <p14:creationId xmlns:p14="http://schemas.microsoft.com/office/powerpoint/2010/main" val="3522265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79AD6F-69BE-D546-8F10-63A178F68267}"/>
              </a:ext>
            </a:extLst>
          </p:cNvPr>
          <p:cNvSpPr/>
          <p:nvPr/>
        </p:nvSpPr>
        <p:spPr>
          <a:xfrm>
            <a:off x="148383" y="2001191"/>
            <a:ext cx="3749842" cy="374984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don’t really know why </a:t>
            </a:r>
            <a:r>
              <a:rPr lang="en-US" dirty="0" err="1"/>
              <a:t>ifosfamide</a:t>
            </a:r>
            <a:r>
              <a:rPr lang="en-US" dirty="0"/>
              <a:t> is neurotoxic, but we have several rational hypotheses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2FC77-1D85-F74B-966A-BBDF0D03FB5E}"/>
              </a:ext>
            </a:extLst>
          </p:cNvPr>
          <p:cNvSpPr txBox="1"/>
          <p:nvPr/>
        </p:nvSpPr>
        <p:spPr>
          <a:xfrm>
            <a:off x="826502" y="1144307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Ifosfamide</a:t>
            </a:r>
            <a:endParaRPr lang="en-US" sz="3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9FE728-F781-1E4E-ABBE-40859EB66D25}"/>
              </a:ext>
            </a:extLst>
          </p:cNvPr>
          <p:cNvSpPr/>
          <p:nvPr/>
        </p:nvSpPr>
        <p:spPr>
          <a:xfrm>
            <a:off x="4205030" y="2001191"/>
            <a:ext cx="3749842" cy="37498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don’t know how methylene blue </a:t>
            </a:r>
            <a:r>
              <a:rPr lang="en-US" dirty="0" err="1"/>
              <a:t>ameloriates</a:t>
            </a:r>
            <a:r>
              <a:rPr lang="en-US" dirty="0"/>
              <a:t> </a:t>
            </a:r>
            <a:r>
              <a:rPr lang="en-US" dirty="0" err="1"/>
              <a:t>ifosfamide</a:t>
            </a:r>
            <a:r>
              <a:rPr lang="en-US" dirty="0"/>
              <a:t> neurotoxicity, but we have several rational hypotheses centered upon role as electron acceptor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BD699-5E4C-4947-B837-77CB3BD4CE90}"/>
              </a:ext>
            </a:extLst>
          </p:cNvPr>
          <p:cNvSpPr txBox="1"/>
          <p:nvPr/>
        </p:nvSpPr>
        <p:spPr>
          <a:xfrm>
            <a:off x="4507768" y="1144306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MB Mechanism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9F746B-4A9B-8F40-B794-FC6C9016A085}"/>
              </a:ext>
            </a:extLst>
          </p:cNvPr>
          <p:cNvSpPr/>
          <p:nvPr/>
        </p:nvSpPr>
        <p:spPr>
          <a:xfrm>
            <a:off x="8261678" y="2001191"/>
            <a:ext cx="3749842" cy="374984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 for the efficacy of MB in </a:t>
            </a:r>
            <a:r>
              <a:rPr lang="en-US" dirty="0" err="1"/>
              <a:t>ifosfamide</a:t>
            </a:r>
            <a:r>
              <a:rPr lang="en-US" dirty="0"/>
              <a:t>-induced encephalopathy is weak and generally based upon small case series at best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5DAB1-77BC-C64D-9E3D-57F9A8F27ADC}"/>
              </a:ext>
            </a:extLst>
          </p:cNvPr>
          <p:cNvSpPr txBox="1"/>
          <p:nvPr/>
        </p:nvSpPr>
        <p:spPr>
          <a:xfrm>
            <a:off x="8672255" y="1145612"/>
            <a:ext cx="2579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MB Efficacy</a:t>
            </a:r>
          </a:p>
        </p:txBody>
      </p:sp>
    </p:spTree>
    <p:extLst>
      <p:ext uri="{BB962C8B-B14F-4D97-AF65-F5344CB8AC3E}">
        <p14:creationId xmlns:p14="http://schemas.microsoft.com/office/powerpoint/2010/main" val="4251692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24837-0DD1-AE42-9DC1-0455963AC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252" y="990598"/>
            <a:ext cx="10668000" cy="3818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Man only likes to count his troubles; he doesn't calculate his happiness</a:t>
            </a:r>
          </a:p>
          <a:p>
            <a:pPr marL="0" indent="0">
              <a:buNone/>
            </a:pPr>
            <a:r>
              <a:rPr lang="en-US" sz="3600" b="1" dirty="0"/>
              <a:t> – Crime and Punishment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2840A7-822D-4A45-BA95-C42829547EB2}"/>
              </a:ext>
            </a:extLst>
          </p:cNvPr>
          <p:cNvSpPr txBox="1">
            <a:spLocks/>
          </p:cNvSpPr>
          <p:nvPr/>
        </p:nvSpPr>
        <p:spPr>
          <a:xfrm>
            <a:off x="762000" y="3998495"/>
            <a:ext cx="10668000" cy="1884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i="1" dirty="0"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</a:rPr>
              <a:t>We don’t know exactly why it works, </a:t>
            </a:r>
            <a:r>
              <a:rPr lang="en-US" sz="3600" b="1" i="1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</a:rPr>
              <a:t>but it seems like could work and we give it anyway</a:t>
            </a:r>
            <a:endParaRPr lang="en-US" sz="3600" b="1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09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D685BA-E722-4E40-9F27-86EBE4A0F639}"/>
              </a:ext>
            </a:extLst>
          </p:cNvPr>
          <p:cNvSpPr txBox="1"/>
          <p:nvPr/>
        </p:nvSpPr>
        <p:spPr>
          <a:xfrm>
            <a:off x="4413488" y="620650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Methylene Blue</a:t>
            </a:r>
          </a:p>
        </p:txBody>
      </p:sp>
      <p:pic>
        <p:nvPicPr>
          <p:cNvPr id="1028" name="Picture 4" descr="Methylene blue (C.I. 52015), 50 g | Determination of Surfactants | Water  Analysis | Inorganic &amp;amp; Analytical Reagents | Chemikalien | Carl Roth -  International">
            <a:extLst>
              <a:ext uri="{FF2B5EF4-FFF2-40B4-BE49-F238E27FC236}">
                <a16:creationId xmlns:a16="http://schemas.microsoft.com/office/drawing/2014/main" id="{E04BB4D0-DEA4-E240-A71B-40780383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903" y="1634090"/>
            <a:ext cx="6096000" cy="318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5ECA0D-A803-424F-97C9-3E5C42427673}"/>
              </a:ext>
            </a:extLst>
          </p:cNvPr>
          <p:cNvSpPr txBox="1"/>
          <p:nvPr/>
        </p:nvSpPr>
        <p:spPr>
          <a:xfrm>
            <a:off x="5287444" y="5039540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Structure is essential to function</a:t>
            </a:r>
          </a:p>
        </p:txBody>
      </p:sp>
      <p:pic>
        <p:nvPicPr>
          <p:cNvPr id="1030" name="Picture 6" descr="Methylene Blue IV – The Fuel Stop">
            <a:extLst>
              <a:ext uri="{FF2B5EF4-FFF2-40B4-BE49-F238E27FC236}">
                <a16:creationId xmlns:a16="http://schemas.microsoft.com/office/drawing/2014/main" id="{E9FED5AA-142C-734F-AE9F-68479FD6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83" y="1634090"/>
            <a:ext cx="4770120" cy="31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94FC9B-2772-CB4A-9A51-C0CBB6340FEC}"/>
              </a:ext>
            </a:extLst>
          </p:cNvPr>
          <p:cNvSpPr txBox="1"/>
          <p:nvPr/>
        </p:nvSpPr>
        <p:spPr>
          <a:xfrm>
            <a:off x="1705115" y="5039540"/>
            <a:ext cx="302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It’s a </a:t>
            </a:r>
            <a:r>
              <a:rPr lang="en-US" sz="3600" dirty="0">
                <a:solidFill>
                  <a:srgbClr val="0070C0"/>
                </a:solidFill>
                <a:latin typeface="Helvetica" pitchFamily="2" charset="0"/>
              </a:rPr>
              <a:t>blue</a:t>
            </a:r>
            <a:r>
              <a:rPr lang="en-US" sz="3600" dirty="0">
                <a:latin typeface="Helvetica" pitchFamily="2" charset="0"/>
              </a:rPr>
              <a:t> dye</a:t>
            </a:r>
          </a:p>
        </p:txBody>
      </p:sp>
    </p:spTree>
    <p:extLst>
      <p:ext uri="{BB962C8B-B14F-4D97-AF65-F5344CB8AC3E}">
        <p14:creationId xmlns:p14="http://schemas.microsoft.com/office/powerpoint/2010/main" val="41820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B277-5193-3948-AB55-8AF06342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771273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13049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F5632-5E67-134F-AC44-AEEB1AB8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30" y="446299"/>
            <a:ext cx="9247540" cy="59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61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C5A4F9C-6036-D143-ABF4-D1BE622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51" y="1467854"/>
            <a:ext cx="8748172" cy="47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A8502D-25BA-914F-95EB-190ABE537EAD}"/>
              </a:ext>
            </a:extLst>
          </p:cNvPr>
          <p:cNvSpPr txBox="1"/>
          <p:nvPr/>
        </p:nvSpPr>
        <p:spPr>
          <a:xfrm>
            <a:off x="3259454" y="322232"/>
            <a:ext cx="56730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Thiamine prophylaxis?</a:t>
            </a:r>
          </a:p>
        </p:txBody>
      </p:sp>
    </p:spTree>
    <p:extLst>
      <p:ext uri="{BB962C8B-B14F-4D97-AF65-F5344CB8AC3E}">
        <p14:creationId xmlns:p14="http://schemas.microsoft.com/office/powerpoint/2010/main" val="339813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56371-9B15-4049-9357-3F81C046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11" y="108285"/>
            <a:ext cx="10764252" cy="1235243"/>
          </a:xfrm>
        </p:spPr>
        <p:txBody>
          <a:bodyPr/>
          <a:lstStyle/>
          <a:p>
            <a:pPr algn="ctr"/>
            <a:r>
              <a:rPr lang="en-US" dirty="0"/>
              <a:t>Methylene blue is a dye</a:t>
            </a:r>
          </a:p>
        </p:txBody>
      </p:sp>
      <p:pic>
        <p:nvPicPr>
          <p:cNvPr id="7176" name="Picture 8" descr="Blue Light and Your Eyes - Prevent Blindness">
            <a:extLst>
              <a:ext uri="{FF2B5EF4-FFF2-40B4-BE49-F238E27FC236}">
                <a16:creationId xmlns:a16="http://schemas.microsoft.com/office/drawing/2014/main" id="{DCA9A6A7-5DEF-844A-B68F-BBFB5AB7D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93" y="1247272"/>
            <a:ext cx="4668253" cy="43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Visible light spectroscopic analysis of Methylene Blue in water; the  resonance virtual equilibrium hypothesis - ScienceDirect">
            <a:extLst>
              <a:ext uri="{FF2B5EF4-FFF2-40B4-BE49-F238E27FC236}">
                <a16:creationId xmlns:a16="http://schemas.microsoft.com/office/drawing/2014/main" id="{416B5B7F-3074-244F-A042-1233F6E3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547" y="1247272"/>
            <a:ext cx="4642484" cy="43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1CF8E-59D7-4B4F-8210-D29BD528B6A6}"/>
              </a:ext>
            </a:extLst>
          </p:cNvPr>
          <p:cNvSpPr txBox="1"/>
          <p:nvPr/>
        </p:nvSpPr>
        <p:spPr>
          <a:xfrm>
            <a:off x="3196868" y="5955631"/>
            <a:ext cx="621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Essentially no absorbance below 500nm</a:t>
            </a:r>
          </a:p>
        </p:txBody>
      </p:sp>
    </p:spTree>
    <p:extLst>
      <p:ext uri="{BB962C8B-B14F-4D97-AF65-F5344CB8AC3E}">
        <p14:creationId xmlns:p14="http://schemas.microsoft.com/office/powerpoint/2010/main" val="258459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56371-9B15-4049-9357-3F81C046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74" y="481264"/>
            <a:ext cx="10764252" cy="1235243"/>
          </a:xfrm>
        </p:spPr>
        <p:txBody>
          <a:bodyPr/>
          <a:lstStyle/>
          <a:p>
            <a:pPr algn="ctr"/>
            <a:r>
              <a:rPr lang="en-US" dirty="0"/>
              <a:t>Methylene blue is a dye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42B24-E908-D24D-B89D-5CDDE99472FD}"/>
              </a:ext>
            </a:extLst>
          </p:cNvPr>
          <p:cNvSpPr txBox="1"/>
          <p:nvPr/>
        </p:nvSpPr>
        <p:spPr>
          <a:xfrm>
            <a:off x="6400798" y="2586790"/>
            <a:ext cx="541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Classically, we use Giemsa stain to stain plasmodium spp. and detect malaria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Giemsa stain is just </a:t>
            </a:r>
            <a:r>
              <a:rPr lang="en-US" b="1" dirty="0"/>
              <a:t>methylene blue</a:t>
            </a:r>
            <a:r>
              <a:rPr lang="en-US" dirty="0"/>
              <a:t> + </a:t>
            </a:r>
            <a:r>
              <a:rPr lang="en-US" b="1" dirty="0"/>
              <a:t>eosin</a:t>
            </a:r>
            <a:endParaRPr lang="en-US" dirty="0"/>
          </a:p>
        </p:txBody>
      </p:sp>
      <p:pic>
        <p:nvPicPr>
          <p:cNvPr id="7174" name="Picture 6" descr="Pathology Outlines - Plasmodium falciparum">
            <a:extLst>
              <a:ext uri="{FF2B5EF4-FFF2-40B4-BE49-F238E27FC236}">
                <a16:creationId xmlns:a16="http://schemas.microsoft.com/office/drawing/2014/main" id="{32A747C6-0BFF-BF4B-9EDB-82D3747FB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85" y="1900554"/>
            <a:ext cx="5035515" cy="378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16869D-5CBF-8A47-BEC0-95E84917C884}"/>
              </a:ext>
            </a:extLst>
          </p:cNvPr>
          <p:cNvSpPr txBox="1"/>
          <p:nvPr/>
        </p:nvSpPr>
        <p:spPr>
          <a:xfrm>
            <a:off x="3064041" y="6192070"/>
            <a:ext cx="734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stains GAGs, some protein aggregates, 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E69C9-83AC-1545-BEDF-1C53F0FA3F1A}"/>
              </a:ext>
            </a:extLst>
          </p:cNvPr>
          <p:cNvSpPr txBox="1"/>
          <p:nvPr/>
        </p:nvSpPr>
        <p:spPr>
          <a:xfrm>
            <a:off x="6400798" y="4707409"/>
            <a:ext cx="734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This discovery won a Nobel Prize </a:t>
            </a:r>
          </a:p>
        </p:txBody>
      </p:sp>
    </p:spTree>
    <p:extLst>
      <p:ext uri="{BB962C8B-B14F-4D97-AF65-F5344CB8AC3E}">
        <p14:creationId xmlns:p14="http://schemas.microsoft.com/office/powerpoint/2010/main" val="185261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2DD9F5-DBF6-584E-B603-5166B022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2" y="290186"/>
            <a:ext cx="10500360" cy="9906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MB Structure is essential to understanding function</a:t>
            </a:r>
          </a:p>
        </p:txBody>
      </p:sp>
      <p:pic>
        <p:nvPicPr>
          <p:cNvPr id="6" name="Picture 4" descr="Methylene blue (C.I. 52015), 50 g | Determination of Surfactants | Water  Analysis | Inorganic &amp;amp; Analytical Reagents | Chemikalien | Carl Roth -  International">
            <a:extLst>
              <a:ext uri="{FF2B5EF4-FFF2-40B4-BE49-F238E27FC236}">
                <a16:creationId xmlns:a16="http://schemas.microsoft.com/office/drawing/2014/main" id="{628BCBDD-8677-5948-BA9D-A9967EFBB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t="18617" r="10711" b="21644"/>
          <a:stretch/>
        </p:blipFill>
        <p:spPr bwMode="auto">
          <a:xfrm>
            <a:off x="1455821" y="1892969"/>
            <a:ext cx="4788568" cy="190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3138E-D731-7C49-8AF2-0753098724CD}"/>
              </a:ext>
            </a:extLst>
          </p:cNvPr>
          <p:cNvSpPr txBox="1"/>
          <p:nvPr/>
        </p:nvSpPr>
        <p:spPr>
          <a:xfrm>
            <a:off x="6320968" y="265879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Methylene blue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0A9A-971F-AC46-B740-821BCF8AD69B}"/>
              </a:ext>
            </a:extLst>
          </p:cNvPr>
          <p:cNvSpPr txBox="1"/>
          <p:nvPr/>
        </p:nvSpPr>
        <p:spPr>
          <a:xfrm>
            <a:off x="8147109" y="2658797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thiazine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7F093E-502D-624C-89CB-533DEC7E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58" y="1941095"/>
            <a:ext cx="1172831" cy="189998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C84E2-1A43-DC47-8F65-B423DD29540B}"/>
              </a:ext>
            </a:extLst>
          </p:cNvPr>
          <p:cNvSpPr txBox="1"/>
          <p:nvPr/>
        </p:nvSpPr>
        <p:spPr>
          <a:xfrm>
            <a:off x="2153653" y="5018324"/>
            <a:ext cx="42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more specifically, a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phenothyazine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64A2EE4-C223-924C-9E9A-6B087C3A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34" y="4339390"/>
            <a:ext cx="2794000" cy="17272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7071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010EF-954B-5D41-9BFE-CF14283CECD5}"/>
              </a:ext>
            </a:extLst>
          </p:cNvPr>
          <p:cNvSpPr txBox="1"/>
          <p:nvPr/>
        </p:nvSpPr>
        <p:spPr>
          <a:xfrm>
            <a:off x="601592" y="252310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phenothiazine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26294-A9FB-914F-ACA9-BCD2ADAF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2" y="621642"/>
            <a:ext cx="2794000" cy="17272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146" name="Picture 2" descr="Chlorpromazine - Wikipedia">
            <a:extLst>
              <a:ext uri="{FF2B5EF4-FFF2-40B4-BE49-F238E27FC236}">
                <a16:creationId xmlns:a16="http://schemas.microsoft.com/office/drawing/2014/main" id="{224026FE-0EB9-894E-93B8-007A7579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67" y="2883575"/>
            <a:ext cx="3129993" cy="308008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11D1C-D065-F449-8903-8B4E62B259B0}"/>
              </a:ext>
            </a:extLst>
          </p:cNvPr>
          <p:cNvSpPr txBox="1"/>
          <p:nvPr/>
        </p:nvSpPr>
        <p:spPr>
          <a:xfrm>
            <a:off x="601592" y="2517471"/>
            <a:ext cx="199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Chlorpromazine*</a:t>
            </a:r>
          </a:p>
        </p:txBody>
      </p:sp>
      <p:pic>
        <p:nvPicPr>
          <p:cNvPr id="6148" name="Picture 4" descr="Fluphenazine - Wikipedia">
            <a:extLst>
              <a:ext uri="{FF2B5EF4-FFF2-40B4-BE49-F238E27FC236}">
                <a16:creationId xmlns:a16="http://schemas.microsoft.com/office/drawing/2014/main" id="{D4DE25B8-FDBB-B041-84EB-0F6A8E11D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40" y="4378983"/>
            <a:ext cx="3276433" cy="209971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A3E614-88C7-B24A-A178-64647C5564B3}"/>
              </a:ext>
            </a:extLst>
          </p:cNvPr>
          <p:cNvSpPr txBox="1"/>
          <p:nvPr/>
        </p:nvSpPr>
        <p:spPr>
          <a:xfrm>
            <a:off x="4153672" y="4052804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fluphenazine</a:t>
            </a:r>
          </a:p>
        </p:txBody>
      </p:sp>
      <p:pic>
        <p:nvPicPr>
          <p:cNvPr id="6150" name="Picture 6" descr="Thioridazine - Wikipedia">
            <a:extLst>
              <a:ext uri="{FF2B5EF4-FFF2-40B4-BE49-F238E27FC236}">
                <a16:creationId xmlns:a16="http://schemas.microsoft.com/office/drawing/2014/main" id="{5AE3D1AA-0CBE-964B-B281-9B30D3F1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72" y="621642"/>
            <a:ext cx="3153521" cy="308008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BFED85-A4AA-7546-BD12-F3B439E5D9DA}"/>
              </a:ext>
            </a:extLst>
          </p:cNvPr>
          <p:cNvSpPr txBox="1"/>
          <p:nvPr/>
        </p:nvSpPr>
        <p:spPr>
          <a:xfrm>
            <a:off x="4110680" y="270564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thioridazine*</a:t>
            </a:r>
          </a:p>
        </p:txBody>
      </p:sp>
      <p:pic>
        <p:nvPicPr>
          <p:cNvPr id="6154" name="Picture 10" descr="Tricyclic antidepressant - Wikipedia">
            <a:extLst>
              <a:ext uri="{FF2B5EF4-FFF2-40B4-BE49-F238E27FC236}">
                <a16:creationId xmlns:a16="http://schemas.microsoft.com/office/drawing/2014/main" id="{0C437F54-995B-1844-98D3-FE14891F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73" y="1448500"/>
            <a:ext cx="3873538" cy="424174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5DB2-D049-B848-8E46-9C6D06F3EB9A}"/>
              </a:ext>
            </a:extLst>
          </p:cNvPr>
          <p:cNvSpPr txBox="1"/>
          <p:nvPr/>
        </p:nvSpPr>
        <p:spPr>
          <a:xfrm>
            <a:off x="8336066" y="1079168"/>
            <a:ext cx="277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tricyclic antidepressants!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C1BC0-2209-5D4E-B168-BE10D3F31A61}"/>
              </a:ext>
            </a:extLst>
          </p:cNvPr>
          <p:cNvSpPr txBox="1"/>
          <p:nvPr/>
        </p:nvSpPr>
        <p:spPr>
          <a:xfrm>
            <a:off x="8216771" y="5770462"/>
            <a:ext cx="3009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TCAs are some of the 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dirtiest drugs imaginable</a:t>
            </a:r>
          </a:p>
        </p:txBody>
      </p:sp>
    </p:spTree>
    <p:extLst>
      <p:ext uri="{BB962C8B-B14F-4D97-AF65-F5344CB8AC3E}">
        <p14:creationId xmlns:p14="http://schemas.microsoft.com/office/powerpoint/2010/main" val="374191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A04C-E8E2-2D43-A9C8-B98F0743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0" y="1905000"/>
            <a:ext cx="10668000" cy="1524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One scenario where we understand quite well how methylene blue works from in vitro experiments: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64B9E0-1E62-4A42-8BB2-8081D3BB98DD}"/>
              </a:ext>
            </a:extLst>
          </p:cNvPr>
          <p:cNvSpPr txBox="1">
            <a:spLocks/>
          </p:cNvSpPr>
          <p:nvPr/>
        </p:nvSpPr>
        <p:spPr>
          <a:xfrm>
            <a:off x="882310" y="3862138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Methemoglobinemia</a:t>
            </a:r>
          </a:p>
        </p:txBody>
      </p:sp>
    </p:spTree>
    <p:extLst>
      <p:ext uri="{BB962C8B-B14F-4D97-AF65-F5344CB8AC3E}">
        <p14:creationId xmlns:p14="http://schemas.microsoft.com/office/powerpoint/2010/main" val="401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ch Logo">
            <a:extLst>
              <a:ext uri="{FF2B5EF4-FFF2-40B4-BE49-F238E27FC236}">
                <a16:creationId xmlns:a16="http://schemas.microsoft.com/office/drawing/2014/main" id="{12983998-1674-EC4E-BBD8-52E1C6D5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33" y="1325850"/>
            <a:ext cx="9718133" cy="46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FCC13-5E10-2745-B2B5-D09AA404C0E8}"/>
              </a:ext>
            </a:extLst>
          </p:cNvPr>
          <p:cNvSpPr txBox="1"/>
          <p:nvPr/>
        </p:nvSpPr>
        <p:spPr>
          <a:xfrm>
            <a:off x="2528355" y="406786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Redox Reactions: </a:t>
            </a:r>
            <a:r>
              <a:rPr lang="en-US" sz="3600" i="1" dirty="0">
                <a:latin typeface="Helvetica" pitchFamily="2" charset="0"/>
              </a:rPr>
              <a:t>LEO goes 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2A906-C42D-684A-B5F8-01B3056B4EDD}"/>
              </a:ext>
            </a:extLst>
          </p:cNvPr>
          <p:cNvSpPr txBox="1"/>
          <p:nvPr/>
        </p:nvSpPr>
        <p:spPr>
          <a:xfrm>
            <a:off x="3769880" y="1871315"/>
            <a:ext cx="4652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 pitchFamily="2" charset="0"/>
              </a:rPr>
              <a:t>(sustained via hexose monophosphate shunt)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0CFA8-7E41-9D4A-9E6A-98D51D00B2BD}"/>
              </a:ext>
            </a:extLst>
          </p:cNvPr>
          <p:cNvSpPr txBox="1"/>
          <p:nvPr/>
        </p:nvSpPr>
        <p:spPr>
          <a:xfrm>
            <a:off x="4261464" y="5727233"/>
            <a:ext cx="4063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 pitchFamily="2" charset="0"/>
              </a:rPr>
              <a:t>desired reaction in methemoglobinemia</a:t>
            </a:r>
          </a:p>
        </p:txBody>
      </p:sp>
    </p:spTree>
    <p:extLst>
      <p:ext uri="{BB962C8B-B14F-4D97-AF65-F5344CB8AC3E}">
        <p14:creationId xmlns:p14="http://schemas.microsoft.com/office/powerpoint/2010/main" val="403365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34261E"/>
      </a:dk2>
      <a:lt2>
        <a:srgbClr val="E6E2E8"/>
      </a:lt2>
      <a:accent1>
        <a:srgbClr val="6DB243"/>
      </a:accent1>
      <a:accent2>
        <a:srgbClr val="94AB36"/>
      </a:accent2>
      <a:accent3>
        <a:srgbClr val="B89F45"/>
      </a:accent3>
      <a:accent4>
        <a:srgbClr val="B46638"/>
      </a:accent4>
      <a:accent5>
        <a:srgbClr val="C64A51"/>
      </a:accent5>
      <a:accent6>
        <a:srgbClr val="B43872"/>
      </a:accent6>
      <a:hlink>
        <a:srgbClr val="BF4E3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663</Words>
  <Application>Microsoft Macintosh PowerPoint</Application>
  <PresentationFormat>Widescreen</PresentationFormat>
  <Paragraphs>99</Paragraphs>
  <Slides>32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Avenir Next LT Pro</vt:lpstr>
      <vt:lpstr>Avenir Next LT Pro Light</vt:lpstr>
      <vt:lpstr>Calibri</vt:lpstr>
      <vt:lpstr>Helvetica</vt:lpstr>
      <vt:lpstr>Sitka Subheading</vt:lpstr>
      <vt:lpstr>PebbleVTI</vt:lpstr>
      <vt:lpstr>Methylene Blue for Ifosfamide Encephalopathy</vt:lpstr>
      <vt:lpstr>Let’s start with Methylene Blue</vt:lpstr>
      <vt:lpstr>PowerPoint Presentation</vt:lpstr>
      <vt:lpstr>Methylene blue is a dye</vt:lpstr>
      <vt:lpstr>Methylene blue is a dye</vt:lpstr>
      <vt:lpstr>MB Structure is essential to understanding function</vt:lpstr>
      <vt:lpstr>PowerPoint Presentation</vt:lpstr>
      <vt:lpstr>One scenario where we understand quite well how methylene blue works from in vitro experiments:</vt:lpstr>
      <vt:lpstr>PowerPoint Presentation</vt:lpstr>
      <vt:lpstr>Ifosfamide Encephalopathy</vt:lpstr>
      <vt:lpstr>Ifosfamide Encephalopathy</vt:lpstr>
      <vt:lpstr>Clinical features of ifosfamide encephalopathy</vt:lpstr>
      <vt:lpstr>NCI Grading Scale</vt:lpstr>
      <vt:lpstr>To understand how methylene blue might help treat ifosfamide encephalopathy… </vt:lpstr>
      <vt:lpstr>To understand how methylene blue might help treat ifosfamide encephalopathy,   we should know how ifosfamide produces encephalopathy</vt:lpstr>
      <vt:lpstr>Original Rationale for Methylene Blue</vt:lpstr>
      <vt:lpstr>methylene blue is widely bioactive</vt:lpstr>
      <vt:lpstr>PowerPoint Presentation</vt:lpstr>
      <vt:lpstr>PowerPoint Presentation</vt:lpstr>
      <vt:lpstr>Should exercise some humility when trying to understand why methylene blue might help ifosfamide toxicity</vt:lpstr>
      <vt:lpstr>Glutaric Acidemia, Type II</vt:lpstr>
      <vt:lpstr>Rationale:</vt:lpstr>
      <vt:lpstr>PowerPoint Presentation</vt:lpstr>
      <vt:lpstr>In Reality:</vt:lpstr>
      <vt:lpstr>PowerPoint Presentation</vt:lpstr>
      <vt:lpstr>Review of 224 methylene blue trials on clinicaltrials.gov</vt:lpstr>
      <vt:lpstr>PowerPoint Presentation</vt:lpstr>
      <vt:lpstr>PowerPoint Presentation</vt:lpstr>
      <vt:lpstr>PowerPoint Presentation</vt:lpstr>
      <vt:lpstr>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Methylene Blue   Ifosfamide</dc:title>
  <dc:creator>Kipp Johnson</dc:creator>
  <cp:lastModifiedBy>Kipp Johnson</cp:lastModifiedBy>
  <cp:revision>56</cp:revision>
  <dcterms:created xsi:type="dcterms:W3CDTF">2021-06-15T13:35:03Z</dcterms:created>
  <dcterms:modified xsi:type="dcterms:W3CDTF">2021-06-16T16:13:51Z</dcterms:modified>
</cp:coreProperties>
</file>